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5143500" cx="9144000"/>
  <p:notesSz cx="6858000" cy="9144000"/>
  <p:embeddedFontLst>
    <p:embeddedFont>
      <p:font typeface="Raleway"/>
      <p:regular r:id="rId21"/>
      <p:bold r:id="rId22"/>
      <p:italic r:id="rId23"/>
      <p:boldItalic r:id="rId24"/>
    </p:embeddedFont>
    <p:embeddedFont>
      <p:font typeface="Lato"/>
      <p:regular r:id="rId25"/>
      <p:bold r:id="rId26"/>
      <p:italic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Raleway-bold.fntdata"/><Relationship Id="rId21" Type="http://schemas.openxmlformats.org/officeDocument/2006/relationships/font" Target="fonts/Raleway-regular.fntdata"/><Relationship Id="rId24" Type="http://schemas.openxmlformats.org/officeDocument/2006/relationships/font" Target="fonts/Raleway-boldItalic.fntdata"/><Relationship Id="rId23" Type="http://schemas.openxmlformats.org/officeDocument/2006/relationships/font" Target="fonts/Raleway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Lato-bold.fntdata"/><Relationship Id="rId25" Type="http://schemas.openxmlformats.org/officeDocument/2006/relationships/font" Target="fonts/Lato-regular.fntdata"/><Relationship Id="rId28" Type="http://schemas.openxmlformats.org/officeDocument/2006/relationships/font" Target="fonts/Lato-boldItalic.fntdata"/><Relationship Id="rId27" Type="http://schemas.openxmlformats.org/officeDocument/2006/relationships/font" Target="fonts/Lat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b9a0b07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b9a0b07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cb9a0b074_1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cb9a0b074_1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cb9a0b074_1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cb9a0b074_1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cb9a0b074_1_12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cb9a0b074_1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9f9bb20c59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29f9bb20c59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e965474a9_3_37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e965474a9_3_3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cb9a0b074_1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cb9a0b074_1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d5b15f0a3_5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d5b15f0a3_5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723630543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723630543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d251bb473_0_6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d251bb473_0_6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d251bb473_0_6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d251bb473_0_6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9f9bb20c59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29f9bb20c59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9f9bb20c59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29f9bb20c59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e965474a9_3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e965474a9_3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723630543_1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723630543_1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" name="Google Shape;12;p2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Google Shape;61;p11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2" name="Google Shape;62;p11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3" name="Google Shape;63;p11"/>
          <p:cNvSpPr txBox="1"/>
          <p:nvPr>
            <p:ph hasCustomPrompt="1" type="title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1"/>
          <p:cNvSpPr txBox="1"/>
          <p:nvPr>
            <p:ph idx="1" type="body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5" name="Google Shape;65;p1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" name="Google Shape;18;p3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" name="Google Shape;19;p3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Google Shape;22;p4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" name="Google Shape;23;p4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" name="Google Shape;24;p4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" name="Google Shape;25;p4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Google Shape;29;p5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" name="Google Shape;30;p5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" name="Google Shape;31;p5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" name="Google Shape;32;p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" type="body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2" type="body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Google Shape;40;p7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7"/>
          <p:cNvSpPr txBox="1"/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" name="Google Shape;43;p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353535"/>
        </a:solid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Google Shape;45;p8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6" name="Google Shape;46;p8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0" name="Google Shape;5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1" name="Google Shape;51;p9"/>
          <p:cNvSpPr txBox="1"/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9"/>
          <p:cNvSpPr txBox="1"/>
          <p:nvPr>
            <p:ph idx="1" type="subTitle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3" name="Google Shape;5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4" name="Google Shape;54;p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Google Shape;56;p10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7" name="Google Shape;57;p10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8" name="Google Shape;58;p10"/>
          <p:cNvSpPr txBox="1"/>
          <p:nvPr>
            <p:ph idx="1" type="body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59" name="Google Shape;59;p1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wiss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gif"/><Relationship Id="rId4" Type="http://schemas.openxmlformats.org/officeDocument/2006/relationships/image" Target="../media/image4.gif"/><Relationship Id="rId5" Type="http://schemas.openxmlformats.org/officeDocument/2006/relationships/image" Target="../media/image10.gif"/><Relationship Id="rId6" Type="http://schemas.openxmlformats.org/officeDocument/2006/relationships/image" Target="../media/image5.gif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Relationship Id="rId4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Relationship Id="rId4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gif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9.png"/><Relationship Id="rId5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9.png"/><Relationship Id="rId5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 txBox="1"/>
          <p:nvPr>
            <p:ph type="ctrTitle"/>
          </p:nvPr>
        </p:nvSpPr>
        <p:spPr>
          <a:xfrm>
            <a:off x="738100" y="630225"/>
            <a:ext cx="79650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Multi lingual large </a:t>
            </a:r>
            <a:r>
              <a:rPr lang="en" sz="3500"/>
              <a:t>language</a:t>
            </a:r>
            <a:r>
              <a:rPr lang="en" sz="3500"/>
              <a:t> models for everything</a:t>
            </a:r>
            <a:endParaRPr sz="3500"/>
          </a:p>
        </p:txBody>
      </p:sp>
      <p:sp>
        <p:nvSpPr>
          <p:cNvPr id="73" name="Google Shape;73;p13"/>
          <p:cNvSpPr txBox="1"/>
          <p:nvPr>
            <p:ph idx="1" type="subTitle"/>
          </p:nvPr>
        </p:nvSpPr>
        <p:spPr>
          <a:xfrm>
            <a:off x="823750" y="2885600"/>
            <a:ext cx="77937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Jayveersinh Raj </a:t>
            </a:r>
            <a:endParaRPr b="1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2"/>
                </a:solidFill>
              </a:rPr>
              <a:t>j.raj@innopolis.university </a:t>
            </a:r>
            <a:endParaRPr b="1" sz="24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Evgenii Evlampev </a:t>
            </a:r>
            <a:endParaRPr b="1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000000"/>
                </a:solidFill>
              </a:rPr>
              <a:t>e.evlampev@innopolis.university </a:t>
            </a:r>
            <a:endParaRPr b="1" sz="2400">
              <a:solidFill>
                <a:srgbClr val="000000"/>
              </a:solidFill>
            </a:endParaRPr>
          </a:p>
        </p:txBody>
      </p:sp>
      <p:pic>
        <p:nvPicPr>
          <p:cNvPr id="74" name="Google Shape;7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46750" y="1422299"/>
            <a:ext cx="1241719" cy="12417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3"/>
          <p:cNvSpPr txBox="1"/>
          <p:nvPr/>
        </p:nvSpPr>
        <p:spPr>
          <a:xfrm>
            <a:off x="5358550" y="1912100"/>
            <a:ext cx="1604100" cy="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76" name="Google Shape;76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75725" y="1422288"/>
            <a:ext cx="1241725" cy="124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46747" y="2885575"/>
            <a:ext cx="1241725" cy="124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75722" y="2885587"/>
            <a:ext cx="1241725" cy="1241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700" y="162737"/>
            <a:ext cx="4254600" cy="48180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ece of duct tape sticking a note to the slide" id="144" name="Google Shape;144;p22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2"/>
          <p:cNvSpPr txBox="1"/>
          <p:nvPr/>
        </p:nvSpPr>
        <p:spPr>
          <a:xfrm>
            <a:off x="2855550" y="687397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2. Results</a:t>
            </a:r>
            <a:endParaRPr b="1" sz="3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46" name="Google Shape;146;p22"/>
          <p:cNvSpPr txBox="1"/>
          <p:nvPr>
            <p:ph idx="4294967295" type="body"/>
          </p:nvPr>
        </p:nvSpPr>
        <p:spPr>
          <a:xfrm>
            <a:off x="2855550" y="1342605"/>
            <a:ext cx="3432900" cy="33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600">
                <a:latin typeface="Raleway"/>
                <a:ea typeface="Raleway"/>
                <a:cs typeface="Raleway"/>
                <a:sym typeface="Raleway"/>
              </a:rPr>
              <a:t>On Bloom-3b (</a:t>
            </a:r>
            <a:r>
              <a:rPr lang="en" sz="1600">
                <a:latin typeface="Raleway"/>
                <a:ea typeface="Raleway"/>
                <a:cs typeface="Raleway"/>
                <a:sym typeface="Raleway"/>
              </a:rPr>
              <a:t>8 bit</a:t>
            </a:r>
            <a:r>
              <a:rPr lang="en" sz="1600">
                <a:latin typeface="Raleway"/>
                <a:ea typeface="Raleway"/>
                <a:cs typeface="Raleway"/>
                <a:sym typeface="Raleway"/>
              </a:rPr>
              <a:t> quantized)  prompt tuned</a:t>
            </a:r>
            <a:endParaRPr sz="1600">
              <a:latin typeface="Raleway"/>
              <a:ea typeface="Raleway"/>
              <a:cs typeface="Raleway"/>
              <a:sym typeface="Raleway"/>
            </a:endParaRPr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aleway"/>
              <a:buChar char="➔"/>
            </a:pPr>
            <a:r>
              <a:rPr b="1" lang="en" sz="16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Sentence correction</a:t>
            </a:r>
            <a:br>
              <a:rPr lang="en" sz="1600">
                <a:latin typeface="Raleway"/>
                <a:ea typeface="Raleway"/>
                <a:cs typeface="Raleway"/>
                <a:sym typeface="Raleway"/>
              </a:rPr>
            </a:br>
            <a:r>
              <a:rPr lang="en" sz="1600">
                <a:latin typeface="Raleway"/>
                <a:ea typeface="Raleway"/>
                <a:cs typeface="Raleway"/>
                <a:sym typeface="Raleway"/>
              </a:rPr>
              <a:t>70-75% on all the ROUGE scores. For 100 samples in English.</a:t>
            </a:r>
            <a:endParaRPr sz="1600">
              <a:latin typeface="Raleway"/>
              <a:ea typeface="Raleway"/>
              <a:cs typeface="Raleway"/>
              <a:sym typeface="Raleway"/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600"/>
              <a:buFont typeface="Raleway"/>
              <a:buChar char="➔"/>
            </a:pPr>
            <a:r>
              <a:rPr b="1" lang="en" sz="16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Question Answering</a:t>
            </a:r>
            <a:br>
              <a:rPr lang="en" sz="1600">
                <a:latin typeface="Raleway"/>
                <a:ea typeface="Raleway"/>
                <a:cs typeface="Raleway"/>
                <a:sym typeface="Raleway"/>
              </a:rPr>
            </a:br>
            <a:r>
              <a:rPr lang="en" sz="1600">
                <a:latin typeface="Raleway"/>
                <a:ea typeface="Raleway"/>
                <a:cs typeface="Raleway"/>
                <a:sym typeface="Raleway"/>
              </a:rPr>
              <a:t>Unable to test because of hardware limitations, but answers seems </a:t>
            </a:r>
            <a:r>
              <a:rPr lang="en" sz="1600">
                <a:latin typeface="Raleway"/>
                <a:ea typeface="Raleway"/>
                <a:cs typeface="Raleway"/>
                <a:sym typeface="Raleway"/>
              </a:rPr>
              <a:t>relevant</a:t>
            </a:r>
            <a:r>
              <a:rPr lang="en" sz="1600">
                <a:latin typeface="Raleway"/>
                <a:ea typeface="Raleway"/>
                <a:cs typeface="Raleway"/>
                <a:sym typeface="Raleway"/>
              </a:rPr>
              <a:t>. </a:t>
            </a:r>
            <a:endParaRPr sz="16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700" y="162737"/>
            <a:ext cx="4254600" cy="48180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ece of duct tape sticking a note to the slide" id="152" name="Google Shape;152;p23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3"/>
          <p:cNvSpPr txBox="1"/>
          <p:nvPr/>
        </p:nvSpPr>
        <p:spPr>
          <a:xfrm>
            <a:off x="2855550" y="687397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3. Examples</a:t>
            </a:r>
            <a:endParaRPr b="1" sz="3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54" name="Google Shape;154;p23"/>
          <p:cNvSpPr txBox="1"/>
          <p:nvPr>
            <p:ph idx="4294967295" type="body"/>
          </p:nvPr>
        </p:nvSpPr>
        <p:spPr>
          <a:xfrm>
            <a:off x="2646325" y="1450000"/>
            <a:ext cx="3566700" cy="135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2500">
                <a:latin typeface="Raleway"/>
                <a:ea typeface="Raleway"/>
                <a:cs typeface="Raleway"/>
                <a:sym typeface="Raleway"/>
              </a:rPr>
              <a:t>The following slides contains example output generated by the model.</a:t>
            </a:r>
            <a:endParaRPr sz="25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4"/>
          <p:cNvSpPr txBox="1"/>
          <p:nvPr>
            <p:ph idx="4294967295" type="subTitle"/>
          </p:nvPr>
        </p:nvSpPr>
        <p:spPr>
          <a:xfrm>
            <a:off x="195750" y="148050"/>
            <a:ext cx="7412100" cy="150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</a:rPr>
              <a:t>Sentence correction </a:t>
            </a:r>
            <a:endParaRPr b="1" sz="3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In English ‘</a:t>
            </a:r>
            <a:r>
              <a:rPr b="1" lang="en"/>
              <a:t>read’ </a:t>
            </a:r>
            <a:r>
              <a:rPr lang="en"/>
              <a:t>has a past tense and past particle unchanged in writing, but is pronounced ‘</a:t>
            </a:r>
            <a:r>
              <a:rPr b="1" lang="en"/>
              <a:t>red’</a:t>
            </a:r>
            <a:r>
              <a:rPr lang="en"/>
              <a:t>. </a:t>
            </a:r>
            <a:endParaRPr/>
          </a:p>
        </p:txBody>
      </p:sp>
      <p:sp>
        <p:nvSpPr>
          <p:cNvPr id="160" name="Google Shape;160;p24"/>
          <p:cNvSpPr txBox="1"/>
          <p:nvPr/>
        </p:nvSpPr>
        <p:spPr>
          <a:xfrm>
            <a:off x="283100" y="4654975"/>
            <a:ext cx="62442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Story for illustration purposes only</a:t>
            </a:r>
            <a:endParaRPr i="1" sz="1200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61" name="Google Shape;161;p24"/>
          <p:cNvPicPr preferRelativeResize="0"/>
          <p:nvPr/>
        </p:nvPicPr>
        <p:blipFill rotWithShape="1">
          <a:blip r:embed="rId3">
            <a:alphaModFix/>
          </a:blip>
          <a:srcRect b="0" l="8371" r="57925" t="0"/>
          <a:stretch/>
        </p:blipFill>
        <p:spPr>
          <a:xfrm>
            <a:off x="91150" y="1948150"/>
            <a:ext cx="4796475" cy="2964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5"/>
          <p:cNvSpPr txBox="1"/>
          <p:nvPr>
            <p:ph type="title"/>
          </p:nvPr>
        </p:nvSpPr>
        <p:spPr>
          <a:xfrm>
            <a:off x="300500" y="-575400"/>
            <a:ext cx="4866300" cy="161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</a:rPr>
              <a:t>Question Answering</a:t>
            </a:r>
            <a:endParaRPr sz="3000">
              <a:solidFill>
                <a:schemeClr val="dk1"/>
              </a:solidFill>
            </a:endParaRPr>
          </a:p>
        </p:txBody>
      </p:sp>
      <p:sp>
        <p:nvSpPr>
          <p:cNvPr id="167" name="Google Shape;167;p25"/>
          <p:cNvSpPr txBox="1"/>
          <p:nvPr>
            <p:ph idx="4294967295" type="subTitle"/>
          </p:nvPr>
        </p:nvSpPr>
        <p:spPr>
          <a:xfrm>
            <a:off x="300500" y="1040400"/>
            <a:ext cx="8144100" cy="95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We asked a model to suggest the best food without any context, and here is what the model has for us</a:t>
            </a:r>
            <a:endParaRPr/>
          </a:p>
        </p:txBody>
      </p:sp>
      <p:pic>
        <p:nvPicPr>
          <p:cNvPr id="168" name="Google Shape;168;p25"/>
          <p:cNvPicPr preferRelativeResize="0"/>
          <p:nvPr/>
        </p:nvPicPr>
        <p:blipFill rotWithShape="1">
          <a:blip r:embed="rId3">
            <a:alphaModFix/>
          </a:blip>
          <a:srcRect b="0" l="0" r="25289" t="31749"/>
          <a:stretch/>
        </p:blipFill>
        <p:spPr>
          <a:xfrm>
            <a:off x="300501" y="2156450"/>
            <a:ext cx="4301650" cy="2487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26"/>
          <p:cNvPicPr preferRelativeResize="0"/>
          <p:nvPr/>
        </p:nvPicPr>
        <p:blipFill rotWithShape="1">
          <a:blip r:embed="rId3">
            <a:alphaModFix/>
          </a:blip>
          <a:srcRect b="0" l="9280" r="0" t="0"/>
          <a:stretch/>
        </p:blipFill>
        <p:spPr>
          <a:xfrm>
            <a:off x="0" y="521913"/>
            <a:ext cx="4572000" cy="4621576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6"/>
          <p:cNvSpPr txBox="1"/>
          <p:nvPr>
            <p:ph idx="1" type="body"/>
          </p:nvPr>
        </p:nvSpPr>
        <p:spPr>
          <a:xfrm>
            <a:off x="4572000" y="0"/>
            <a:ext cx="5390400" cy="488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</a:rPr>
              <a:t>HuggingFace:</a:t>
            </a:r>
            <a:endParaRPr sz="3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000000"/>
                </a:solidFill>
              </a:rPr>
              <a:t>Ja</a:t>
            </a:r>
            <a:r>
              <a:rPr lang="en" sz="1800">
                <a:solidFill>
                  <a:srgbClr val="000000"/>
                </a:solidFill>
              </a:rPr>
              <a:t>yveersinh-Raj/bloom-sentence-correction</a:t>
            </a:r>
            <a:endParaRPr sz="18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000000"/>
                </a:solidFill>
              </a:rPr>
              <a:t>Jayveersinh-Raj/bloom-que-ans</a:t>
            </a:r>
            <a:endParaRPr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7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700"/>
              <a:t>We are ready for the questions!</a:t>
            </a:r>
            <a:endParaRPr b="0" sz="27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0" sz="2700"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b="0" lang="en" sz="2700"/>
              <a:t>Thank you!</a:t>
            </a:r>
            <a:endParaRPr b="0" sz="2700"/>
          </a:p>
        </p:txBody>
      </p:sp>
      <p:pic>
        <p:nvPicPr>
          <p:cNvPr id="180" name="Google Shape;18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20613"/>
            <a:ext cx="4313050" cy="4902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/>
          <p:nvPr>
            <p:ph idx="4294967295" type="title"/>
          </p:nvPr>
        </p:nvSpPr>
        <p:spPr>
          <a:xfrm>
            <a:off x="535775" y="712150"/>
            <a:ext cx="51972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500">
                <a:solidFill>
                  <a:schemeClr val="dk1"/>
                </a:solidFill>
              </a:rPr>
              <a:t>Background</a:t>
            </a:r>
            <a:endParaRPr sz="3500"/>
          </a:p>
        </p:txBody>
      </p:sp>
      <p:sp>
        <p:nvSpPr>
          <p:cNvPr id="84" name="Google Shape;84;p14"/>
          <p:cNvSpPr txBox="1"/>
          <p:nvPr>
            <p:ph idx="4294967295" type="title"/>
          </p:nvPr>
        </p:nvSpPr>
        <p:spPr>
          <a:xfrm>
            <a:off x="535775" y="1480150"/>
            <a:ext cx="5197200" cy="30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0" lang="en" sz="1800">
                <a:latin typeface="Lato"/>
                <a:ea typeface="Lato"/>
                <a:cs typeface="Lato"/>
                <a:sym typeface="Lato"/>
              </a:rPr>
              <a:t>Due to high knowledge base from pretraining large language models holds great potentials beyond chatting. For example, a large language model can be used for translations, classifications, answering response based on context, etc. Hence, a single large language can replace many models for different tasks, and performs in some cases significantly better. </a:t>
            </a:r>
            <a:endParaRPr sz="17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85" name="Google Shape;8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32975" y="1442900"/>
            <a:ext cx="3106226" cy="22576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700" y="162737"/>
            <a:ext cx="4254600" cy="48180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ece of duct tape sticking a note to the slide" id="91" name="Google Shape;91;p15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5"/>
          <p:cNvSpPr txBox="1"/>
          <p:nvPr/>
        </p:nvSpPr>
        <p:spPr>
          <a:xfrm>
            <a:off x="2855550" y="687397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1. Intro</a:t>
            </a:r>
            <a:endParaRPr b="1" sz="3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93" name="Google Shape;93;p15"/>
          <p:cNvSpPr txBox="1"/>
          <p:nvPr>
            <p:ph idx="4294967295" type="body"/>
          </p:nvPr>
        </p:nvSpPr>
        <p:spPr>
          <a:xfrm>
            <a:off x="2855550" y="1377480"/>
            <a:ext cx="3432900" cy="33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latin typeface="Raleway"/>
                <a:ea typeface="Raleway"/>
                <a:cs typeface="Raleway"/>
                <a:sym typeface="Raleway"/>
              </a:rPr>
              <a:t>We used a technique called Parameter efficient fine tuning (PEFT) to create adapter on the same base model with low rank </a:t>
            </a:r>
            <a:r>
              <a:rPr b="1" lang="en" sz="1300">
                <a:latin typeface="Raleway"/>
                <a:ea typeface="Raleway"/>
                <a:cs typeface="Raleway"/>
                <a:sym typeface="Raleway"/>
              </a:rPr>
              <a:t>adaptation</a:t>
            </a:r>
            <a:r>
              <a:rPr b="1" lang="en" sz="1300">
                <a:latin typeface="Raleway"/>
                <a:ea typeface="Raleway"/>
                <a:cs typeface="Raleway"/>
                <a:sym typeface="Raleway"/>
              </a:rPr>
              <a:t> (LoRA) with quantization (QLoRA) on the following tasks:</a:t>
            </a:r>
            <a:endParaRPr sz="13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aleway"/>
              <a:buChar char="➔"/>
            </a:pPr>
            <a:r>
              <a:rPr b="1" lang="en" sz="13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Sentence correction</a:t>
            </a:r>
            <a:br>
              <a:rPr lang="en" sz="1300">
                <a:latin typeface="Raleway"/>
                <a:ea typeface="Raleway"/>
                <a:cs typeface="Raleway"/>
                <a:sym typeface="Raleway"/>
              </a:rPr>
            </a:br>
            <a:r>
              <a:rPr lang="en" sz="1300">
                <a:latin typeface="Raleway"/>
                <a:ea typeface="Raleway"/>
                <a:cs typeface="Raleway"/>
                <a:sym typeface="Raleway"/>
              </a:rPr>
              <a:t>Correction of incorrect sentences/words.</a:t>
            </a:r>
            <a:endParaRPr sz="1300">
              <a:latin typeface="Raleway"/>
              <a:ea typeface="Raleway"/>
              <a:cs typeface="Raleway"/>
              <a:sym typeface="Raleway"/>
            </a:endParaRPr>
          </a:p>
          <a:p>
            <a:pPr indent="-31115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300"/>
              <a:buFont typeface="Raleway"/>
              <a:buChar char="➔"/>
            </a:pPr>
            <a:r>
              <a:rPr b="1" lang="en" sz="13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Question Answering</a:t>
            </a:r>
            <a:br>
              <a:rPr lang="en" sz="1300">
                <a:latin typeface="Raleway"/>
                <a:ea typeface="Raleway"/>
                <a:cs typeface="Raleway"/>
                <a:sym typeface="Raleway"/>
              </a:rPr>
            </a:br>
            <a:r>
              <a:rPr lang="en" sz="1300">
                <a:latin typeface="Raleway"/>
                <a:ea typeface="Raleway"/>
                <a:cs typeface="Raleway"/>
                <a:sym typeface="Raleway"/>
              </a:rPr>
              <a:t>A chat like to and fro with the model, context can also be optionally given.</a:t>
            </a:r>
            <a:endParaRPr sz="13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6"/>
          <p:cNvSpPr txBox="1"/>
          <p:nvPr>
            <p:ph type="title"/>
          </p:nvPr>
        </p:nvSpPr>
        <p:spPr>
          <a:xfrm>
            <a:off x="256200" y="468075"/>
            <a:ext cx="8631600" cy="38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Fine tuning</a:t>
            </a:r>
            <a:endParaRPr sz="3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/>
          </a:p>
        </p:txBody>
      </p:sp>
      <p:grpSp>
        <p:nvGrpSpPr>
          <p:cNvPr id="99" name="Google Shape;99;p16"/>
          <p:cNvGrpSpPr/>
          <p:nvPr/>
        </p:nvGrpSpPr>
        <p:grpSpPr>
          <a:xfrm>
            <a:off x="6781388" y="2464029"/>
            <a:ext cx="2212050" cy="2537076"/>
            <a:chOff x="6803275" y="395363"/>
            <a:chExt cx="2212050" cy="2537076"/>
          </a:xfrm>
        </p:grpSpPr>
        <p:pic>
          <p:nvPicPr>
            <p:cNvPr id="100" name="Google Shape;100;p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ece of duct tape sticking a note to the slide" id="101" name="Google Shape;101;p16"/>
            <p:cNvPicPr preferRelativeResize="0"/>
            <p:nvPr/>
          </p:nvPicPr>
          <p:blipFill rotWithShape="1">
            <a:blip r:embed="rId4">
              <a:alphaModFix/>
            </a:blip>
            <a:srcRect b="10011" l="9244" r="2118" t="5926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2" name="Google Shape;102;p16"/>
            <p:cNvSpPr txBox="1"/>
            <p:nvPr/>
          </p:nvSpPr>
          <p:spPr>
            <a:xfrm>
              <a:off x="6944800" y="6842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rPr b="1" lang="en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Tip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In this example, we’re leading off with something </a:t>
              </a:r>
              <a:r>
                <a:rPr b="1"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unexpected.</a:t>
              </a: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 </a:t>
              </a:r>
              <a:endParaRPr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80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While the audience is trying to come up with a number, we’ll surprise them with the next slide.</a:t>
              </a:r>
              <a:endParaRPr b="1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pic>
        <p:nvPicPr>
          <p:cNvPr id="103" name="Google Shape;103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1263622"/>
            <a:ext cx="9144001" cy="38798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7"/>
          <p:cNvSpPr txBox="1"/>
          <p:nvPr>
            <p:ph type="title"/>
          </p:nvPr>
        </p:nvSpPr>
        <p:spPr>
          <a:xfrm>
            <a:off x="260849" y="398325"/>
            <a:ext cx="8622300" cy="38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3500"/>
              <a:t>In context learning</a:t>
            </a:r>
            <a:endParaRPr b="0" sz="3500"/>
          </a:p>
        </p:txBody>
      </p:sp>
      <p:grpSp>
        <p:nvGrpSpPr>
          <p:cNvPr id="109" name="Google Shape;109;p17"/>
          <p:cNvGrpSpPr/>
          <p:nvPr/>
        </p:nvGrpSpPr>
        <p:grpSpPr>
          <a:xfrm>
            <a:off x="6781388" y="2464035"/>
            <a:ext cx="2212050" cy="2537076"/>
            <a:chOff x="6803275" y="395363"/>
            <a:chExt cx="2212050" cy="2537076"/>
          </a:xfrm>
        </p:grpSpPr>
        <p:pic>
          <p:nvPicPr>
            <p:cNvPr id="110" name="Google Shape;110;p1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ece of duct tape sticking a note to the slide" id="111" name="Google Shape;111;p17"/>
            <p:cNvPicPr preferRelativeResize="0"/>
            <p:nvPr/>
          </p:nvPicPr>
          <p:blipFill rotWithShape="1">
            <a:blip r:embed="rId4">
              <a:alphaModFix/>
            </a:blip>
            <a:srcRect b="10011" l="9244" r="2118" t="5926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2" name="Google Shape;112;p17"/>
            <p:cNvSpPr txBox="1"/>
            <p:nvPr/>
          </p:nvSpPr>
          <p:spPr>
            <a:xfrm>
              <a:off x="6944800" y="6842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rPr b="1" lang="en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Tip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Remember. If something sounds like common sense, people will ignore it. </a:t>
              </a:r>
              <a:endParaRPr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80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Highlight what is unexpected about </a:t>
              </a:r>
              <a:b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</a:b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your topic.</a:t>
              </a:r>
              <a:endParaRPr b="1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pic>
        <p:nvPicPr>
          <p:cNvPr id="113" name="Google Shape;113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1075200"/>
            <a:ext cx="9144000" cy="406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8"/>
          <p:cNvSpPr txBox="1"/>
          <p:nvPr>
            <p:ph type="title"/>
          </p:nvPr>
        </p:nvSpPr>
        <p:spPr>
          <a:xfrm>
            <a:off x="300525" y="0"/>
            <a:ext cx="6888900" cy="147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Parameter efficient fine tuning</a:t>
            </a:r>
            <a:endParaRPr sz="3500"/>
          </a:p>
        </p:txBody>
      </p:sp>
      <p:pic>
        <p:nvPicPr>
          <p:cNvPr id="119" name="Google Shape;11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62375"/>
            <a:ext cx="9144000" cy="3981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9"/>
          <p:cNvSpPr txBox="1"/>
          <p:nvPr>
            <p:ph type="title"/>
          </p:nvPr>
        </p:nvSpPr>
        <p:spPr>
          <a:xfrm>
            <a:off x="244099" y="293693"/>
            <a:ext cx="7516500" cy="99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Adapter fine tuning</a:t>
            </a:r>
            <a:endParaRPr sz="3500"/>
          </a:p>
        </p:txBody>
      </p:sp>
      <p:pic>
        <p:nvPicPr>
          <p:cNvPr id="125" name="Google Shape;12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62375"/>
            <a:ext cx="9144001" cy="409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0"/>
          <p:cNvSpPr txBox="1"/>
          <p:nvPr>
            <p:ph type="title"/>
          </p:nvPr>
        </p:nvSpPr>
        <p:spPr>
          <a:xfrm>
            <a:off x="0" y="0"/>
            <a:ext cx="4399500" cy="131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3500">
                <a:solidFill>
                  <a:schemeClr val="dk2"/>
                </a:solidFill>
              </a:rPr>
              <a:t> </a:t>
            </a:r>
            <a:r>
              <a:rPr lang="en" sz="3500"/>
              <a:t>Multilinguality</a:t>
            </a:r>
            <a:endParaRPr b="0" sz="3500">
              <a:solidFill>
                <a:schemeClr val="dk2"/>
              </a:solidFill>
            </a:endParaRPr>
          </a:p>
        </p:txBody>
      </p:sp>
      <p:pic>
        <p:nvPicPr>
          <p:cNvPr id="131" name="Google Shape;131;p20"/>
          <p:cNvPicPr preferRelativeResize="0"/>
          <p:nvPr/>
        </p:nvPicPr>
        <p:blipFill rotWithShape="1">
          <a:blip r:embed="rId3">
            <a:alphaModFix/>
          </a:blip>
          <a:srcRect b="0" l="0" r="39660" t="0"/>
          <a:stretch/>
        </p:blipFill>
        <p:spPr>
          <a:xfrm>
            <a:off x="4488725" y="0"/>
            <a:ext cx="465527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0"/>
          <p:cNvSpPr txBox="1"/>
          <p:nvPr/>
        </p:nvSpPr>
        <p:spPr>
          <a:xfrm>
            <a:off x="89225" y="1022900"/>
            <a:ext cx="4399500" cy="37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Due to training data in multiple languages, the model can perform a task in multiple languages irrespective of the dataset used to fine tune the adapter layers. In our sentence correction task we used Gujarati dataset with 1000 points, which was 0.3% of the training data in the base model of Bloom 3b, yet we get significant results.</a:t>
            </a:r>
            <a:endParaRPr sz="2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1"/>
          <p:cNvPicPr preferRelativeResize="0"/>
          <p:nvPr/>
        </p:nvPicPr>
        <p:blipFill rotWithShape="1">
          <a:blip r:embed="rId3">
            <a:alphaModFix/>
          </a:blip>
          <a:srcRect b="6664" l="2783" r="9396" t="6664"/>
          <a:stretch/>
        </p:blipFill>
        <p:spPr>
          <a:xfrm>
            <a:off x="104625" y="180175"/>
            <a:ext cx="6422100" cy="460880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1"/>
          <p:cNvSpPr txBox="1"/>
          <p:nvPr/>
        </p:nvSpPr>
        <p:spPr>
          <a:xfrm>
            <a:off x="6526725" y="337100"/>
            <a:ext cx="26172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Training data share for Bloom-3b</a:t>
            </a:r>
            <a:endParaRPr sz="25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